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Lobster"/>
      <p:regular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Lobster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8425241a5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8425241a5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8425241a52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8425241a52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8425241a5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8425241a5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8425241a5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8425241a5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8425241a52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8425241a52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425241a52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425241a52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8425241a52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8425241a5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17708" y="6774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>
                <a:latin typeface="Lobster"/>
                <a:ea typeface="Lobster"/>
                <a:cs typeface="Lobster"/>
                <a:sym typeface="Lobster"/>
              </a:rPr>
              <a:t>Презентация</a:t>
            </a:r>
            <a:endParaRPr sz="44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>
                <a:latin typeface="Lobster"/>
                <a:ea typeface="Lobster"/>
                <a:cs typeface="Lobster"/>
                <a:sym typeface="Lobster"/>
              </a:rPr>
              <a:t>на тему:</a:t>
            </a:r>
            <a:endParaRPr sz="4400">
              <a:latin typeface="Lobster"/>
              <a:ea typeface="Lobster"/>
              <a:cs typeface="Lobster"/>
              <a:sym typeface="Lobst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>
                <a:latin typeface="Lobster"/>
                <a:ea typeface="Lobster"/>
                <a:cs typeface="Lobster"/>
                <a:sym typeface="Lobster"/>
              </a:rPr>
              <a:t>“Великая Отечественная Война”</a:t>
            </a:r>
            <a:endParaRPr sz="4400"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268950" y="290225"/>
            <a:ext cx="8606100" cy="142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950">
                <a:solidFill>
                  <a:srgbClr val="333333"/>
                </a:solidFill>
                <a:latin typeface="Lobster"/>
                <a:ea typeface="Lobster"/>
                <a:cs typeface="Lobster"/>
                <a:sym typeface="Lobster"/>
              </a:rPr>
              <a:t>Начало </a:t>
            </a:r>
            <a:r>
              <a:rPr lang="ru" sz="2950">
                <a:solidFill>
                  <a:srgbClr val="333333"/>
                </a:solidFill>
                <a:latin typeface="Lobster"/>
                <a:ea typeface="Lobster"/>
                <a:cs typeface="Lobster"/>
                <a:sym typeface="Lobster"/>
              </a:rPr>
              <a:t>“Великой Отечественной Войны”</a:t>
            </a:r>
            <a:endParaRPr sz="2950">
              <a:solidFill>
                <a:srgbClr val="333333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0334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2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Великая Отечественная война началась 22 июня 1941 года – в день, когда на территорию СССР вторглись немецко-фашистские захватчики, а также их союзники. Она длилась четыре года и стала заключительным этапом Второй Мировой войны. Всего в ней приняли участие около 34000000 советских солдат, более половины из которых, погибло.</a:t>
            </a:r>
            <a:endParaRPr sz="3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950">
                <a:solidFill>
                  <a:srgbClr val="333333"/>
                </a:solidFill>
                <a:latin typeface="Lobster"/>
                <a:ea typeface="Lobster"/>
                <a:cs typeface="Lobster"/>
                <a:sym typeface="Lobster"/>
              </a:rPr>
              <a:t>Причины “Великой Отечественной войны”</a:t>
            </a:r>
            <a:endParaRPr sz="2950">
              <a:solidFill>
                <a:srgbClr val="333333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950">
              <a:solidFill>
                <a:srgbClr val="333333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Главной причиной начала Великой Отечественной войны стало желание Адольфа Гитлера привести Германию к мировому господству, захватив другие страны и установив расово чистое государство. Поэтому 1 сентября 1939 года Гитлер вторгся в Польшу, затем в Чехословакию, положив начало Второй мировой войне и завоевывая все новые и новые территории. Успехи и победы нацисткой Германии заставили Гитлера нарушить заключенный 23 августа 1939 года между Германией и СССР договор о ненападении. Им была разработана специальная операция под названием "Барбаросса", которая подразумевала захват Советского Союза в короткие сроки. Так началась Великая Отечественная война. Она проходила в три этапа.</a:t>
            </a:r>
            <a:endParaRPr sz="650">
              <a:solidFill>
                <a:srgbClr val="039269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950">
                <a:solidFill>
                  <a:srgbClr val="333333"/>
                </a:solidFill>
                <a:latin typeface="Lobster"/>
                <a:ea typeface="Lobster"/>
                <a:cs typeface="Lobster"/>
                <a:sym typeface="Lobster"/>
              </a:rPr>
              <a:t>Этапы “Великой Отечественной войны”:</a:t>
            </a:r>
            <a:endParaRPr sz="2950">
              <a:solidFill>
                <a:srgbClr val="333333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950">
              <a:solidFill>
                <a:srgbClr val="333333"/>
              </a:solidFill>
              <a:latin typeface="Lobster"/>
              <a:ea typeface="Lobster"/>
              <a:cs typeface="Lobster"/>
              <a:sym typeface="Lobster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950">
              <a:solidFill>
                <a:srgbClr val="333333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311700" y="13548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этап: 22 июня 1941 - 18 ноября 1942 гг.</a:t>
            </a:r>
            <a:endParaRPr b="1" sz="215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Немцы захватили Литву, Латвию, Украину, Эстонию, Белоруссию и Молдавию. Войска продвигались внутрь страны для захвата Ленинграда, Ростова-на-Дону и Новгорода, но главной целью фашистов была Москва. В это время СССР претерпело большие потери, тысячи людей были взяты в плен. 8 сентября 1941 года началась военная блокада Ленинграда, длившаяся 872 дня. В результате войска СССР смогли приостановить наступление немцев. План "Барбаросса" провалился.</a:t>
            </a:r>
            <a:endParaRPr sz="205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63636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039269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1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242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b="1" lang="ru" sz="21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этап: 1942-1943 гг.</a:t>
            </a:r>
            <a:endParaRPr b="1" sz="215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8153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этот период СССР продолжало наращивать военную мощь, росла промышленность, оборона. Благодаря неимоверным усилиям советских войск граница фронта была отодвинута назад – к западу. Центральным событием этого периода стала величайшая в истории Сталинградская битва (17 июля 1942 - 2 февраля 1943 гг.). Целью немцев был захват Сталинграда, большой излучины Дона и волгодонского перешейка. В ходе битвы было уничтожено более 50 армий, корпусов и дивизий врагов, истреблено около 2 тысяч танков, 3 тысяч самолетов и 70 тысяч автомобилей, существенно ослабла немецкая авиация. Победа СССР в этой битве оказала существенное влияние на ход дальнейших военных событий.</a:t>
            </a:r>
            <a:endParaRPr sz="1050">
              <a:solidFill>
                <a:srgbClr val="039269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311700" y="2664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1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этап: 1943-1945 гг.</a:t>
            </a:r>
            <a:endParaRPr b="1" sz="215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215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2150">
              <a:solidFill>
                <a:srgbClr val="3333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934400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 обороны Красная Армия постепенно переходит в наступление, двигаясь в сторону Берлина. Было реализовано несколько кампаний, направленных на уничтожение противника. Разгорается партизанская война, в ходе которой образуется 6200 отрядов партизан, пытающихся самостоятельно бороться с врагом. Партизаны использовали все подручные средства, вплоть до дубинок и кипятка, устраивали засады и ловушки. В это время происходят битвы за Правобережную Украину, Берлин. Были разработаны и приведены в действие Белорусская, Прибалтийская, Будапештская операции. В результате 8 мая 1945 года Германией было официально признано поражение.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idx="1" type="body"/>
          </p:nvPr>
        </p:nvSpPr>
        <p:spPr>
          <a:xfrm>
            <a:off x="311700" y="4500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050">
                <a:solidFill>
                  <a:srgbClr val="3333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Таким образом, победа Советского Союза в Великой Отечественной войне стала фактически завершением Второй Мировой войны. Разгром немецкой армии положил конец желаниям Гитлера обрести господство над миром, всеобщему рабству. Однако победа в войне далась тяжелой ценой. В борьбе за Родину погибли миллионы людей, были разгромлены города, села, деревни. Все последние средства уходили на фронт, поэтому люди жили в нищете и голоде. Каждый год 9 мая мы празднуем день Великой Победы над фашизмом, гордимся нашими солдатами за то, что они подарили жизнь будущим поколениям, обеспечили светлое будущее. В то же время победа смогла закрепить влияние СССР на мировой арене и превратить его в сверхдержаву.</a:t>
            </a:r>
            <a:endParaRPr sz="1050">
              <a:solidFill>
                <a:srgbClr val="333333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63636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039269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11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/>
          <p:nvPr>
            <p:ph idx="1" type="body"/>
          </p:nvPr>
        </p:nvSpPr>
        <p:spPr>
          <a:xfrm>
            <a:off x="1697975" y="1885950"/>
            <a:ext cx="8165400" cy="13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ru" sz="3750">
                <a:solidFill>
                  <a:srgbClr val="333333"/>
                </a:solidFill>
                <a:latin typeface="Lobster"/>
                <a:ea typeface="Lobster"/>
                <a:cs typeface="Lobster"/>
                <a:sym typeface="Lobster"/>
              </a:rPr>
              <a:t>Спасибо за победу!</a:t>
            </a:r>
            <a:endParaRPr sz="3750">
              <a:solidFill>
                <a:srgbClr val="333333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  <p:pic>
        <p:nvPicPr>
          <p:cNvPr id="95" name="Google Shape;9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188" y="381000"/>
            <a:ext cx="2771775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